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Cheddar" charset="1" panose="00000000000000000000"/>
      <p:regular r:id="rId15"/>
    </p:embeddedFont>
    <p:embeddedFont>
      <p:font typeface="Open Sans Bold" charset="1" panose="020B0806030504020204"/>
      <p:regular r:id="rId16"/>
    </p:embeddedFont>
    <p:embeddedFont>
      <p:font typeface="Telegraf" charset="1" panose="00000500000000000000"/>
      <p:regular r:id="rId17"/>
    </p:embeddedFont>
    <p:embeddedFont>
      <p:font typeface="Telegraf Bold" charset="1" panose="000008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jpeg>
</file>

<file path=ppt/media/image2.sv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Relationship Id="rId4" Target="../media/image7.jpeg" Type="http://schemas.openxmlformats.org/officeDocument/2006/relationships/image"/><Relationship Id="rId5" Target="../media/image8.png" Type="http://schemas.openxmlformats.org/officeDocument/2006/relationships/image"/><Relationship Id="rId6" Target="../media/image9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4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38725" y="3411273"/>
            <a:ext cx="1260008" cy="1653948"/>
          </a:xfrm>
          <a:custGeom>
            <a:avLst/>
            <a:gdLst/>
            <a:ahLst/>
            <a:cxnLst/>
            <a:rect r="r" b="b" t="t" l="l"/>
            <a:pathLst>
              <a:path h="1653948" w="1260008">
                <a:moveTo>
                  <a:pt x="0" y="0"/>
                </a:moveTo>
                <a:lnTo>
                  <a:pt x="1260008" y="0"/>
                </a:lnTo>
                <a:lnTo>
                  <a:pt x="1260008" y="1653948"/>
                </a:lnTo>
                <a:lnTo>
                  <a:pt x="0" y="16539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478105" y="7171533"/>
            <a:ext cx="2349213" cy="3036788"/>
          </a:xfrm>
          <a:custGeom>
            <a:avLst/>
            <a:gdLst/>
            <a:ahLst/>
            <a:cxnLst/>
            <a:rect r="r" b="b" t="t" l="l"/>
            <a:pathLst>
              <a:path h="3036788" w="2349213">
                <a:moveTo>
                  <a:pt x="0" y="0"/>
                </a:moveTo>
                <a:lnTo>
                  <a:pt x="2349213" y="0"/>
                </a:lnTo>
                <a:lnTo>
                  <a:pt x="2349213" y="3036788"/>
                </a:lnTo>
                <a:lnTo>
                  <a:pt x="0" y="3036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3477916" cy="3411273"/>
          </a:xfrm>
          <a:custGeom>
            <a:avLst/>
            <a:gdLst/>
            <a:ahLst/>
            <a:cxnLst/>
            <a:rect r="r" b="b" t="t" l="l"/>
            <a:pathLst>
              <a:path h="3411273" w="3477916">
                <a:moveTo>
                  <a:pt x="0" y="0"/>
                </a:moveTo>
                <a:lnTo>
                  <a:pt x="3477916" y="0"/>
                </a:lnTo>
                <a:lnTo>
                  <a:pt x="3477916" y="3411273"/>
                </a:lnTo>
                <a:lnTo>
                  <a:pt x="0" y="34112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456108" y="2670024"/>
            <a:ext cx="8694298" cy="4829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INTELLIBOT:</a:t>
            </a:r>
          </a:p>
          <a:p>
            <a:pPr algn="l">
              <a:lnSpc>
                <a:spcPts val="8999"/>
              </a:lnSpc>
            </a:pPr>
            <a:r>
              <a:rPr lang="en-US" sz="9999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AI-POWERED Q&amp;A RAG CHATBOT FOR BUSINESS DATA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56108" y="7213448"/>
            <a:ext cx="883618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TechBridge Hackathon 2025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4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9983" y="2779311"/>
            <a:ext cx="2867087" cy="3645301"/>
            <a:chOff x="0" y="0"/>
            <a:chExt cx="1100884" cy="13996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2"/>
              <a:stretch>
                <a:fillRect l="-13571" t="0" r="-1357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217132" y="2807886"/>
            <a:ext cx="2867087" cy="3645301"/>
            <a:chOff x="0" y="0"/>
            <a:chExt cx="1100884" cy="13996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3"/>
              <a:stretch>
                <a:fillRect l="-10292" t="-22461" r="-43893" b="-39231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7703345" y="2779311"/>
            <a:ext cx="2867087" cy="3645301"/>
            <a:chOff x="0" y="0"/>
            <a:chExt cx="1100884" cy="13996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4"/>
              <a:stretch>
                <a:fillRect l="-13571" t="0" r="-1357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189557" y="2807886"/>
            <a:ext cx="2867087" cy="3645301"/>
            <a:chOff x="0" y="0"/>
            <a:chExt cx="1100884" cy="13996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5"/>
              <a:stretch>
                <a:fillRect l="-45690" t="-46673" r="-56600" b="-52207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4678447" y="2807886"/>
            <a:ext cx="2867087" cy="3645301"/>
            <a:chOff x="0" y="0"/>
            <a:chExt cx="1100884" cy="139969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6"/>
              <a:stretch>
                <a:fillRect l="-6046" t="-28681" r="-10224" b="-10645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6201216" y="1019175"/>
            <a:ext cx="6056208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MEET THE TEAM!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66724" y="6688360"/>
            <a:ext cx="2033605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spc="17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Kareem Radwan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633873" y="6688360"/>
            <a:ext cx="2033605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spc="17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Karam Saidam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105754" y="6688360"/>
            <a:ext cx="2261646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spc="17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Yehia Mohamed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577634" y="6688360"/>
            <a:ext cx="2033605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spc="17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Rana Ziara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049514" y="6688360"/>
            <a:ext cx="2033605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spc="17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Salma Sherif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EEF4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6622905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CHALLENGE IN TODAY’S BUSINESS ENVIRONMENT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11919" y="2162078"/>
            <a:ext cx="11851856" cy="6971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33057" indent="-416529" lvl="1">
              <a:lnSpc>
                <a:spcPts val="6212"/>
              </a:lnSpc>
              <a:buFont typeface="Arial"/>
              <a:buChar char="•"/>
            </a:pPr>
            <a:r>
              <a:rPr lang="en-US" sz="3858" spc="189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Organizations generate vast amounts of </a:t>
            </a:r>
            <a:r>
              <a:rPr lang="en-US" b="true" sz="3858" spc="189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structured</a:t>
            </a:r>
            <a:r>
              <a:rPr lang="en-US" sz="3858" spc="189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 and </a:t>
            </a:r>
            <a:r>
              <a:rPr lang="en-US" b="true" sz="3858" spc="189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unstructured data</a:t>
            </a:r>
            <a:r>
              <a:rPr lang="en-US" sz="3858" spc="189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  <a:p>
            <a:pPr algn="l" marL="833057" indent="-416529" lvl="1">
              <a:lnSpc>
                <a:spcPts val="6212"/>
              </a:lnSpc>
              <a:buFont typeface="Arial"/>
              <a:buChar char="•"/>
            </a:pPr>
            <a:r>
              <a:rPr lang="en-US" sz="3858" spc="189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Traditional search tools are inefficient, often failing to deliver :</a:t>
            </a:r>
          </a:p>
          <a:p>
            <a:pPr algn="l" marL="768287" indent="-384144" lvl="1">
              <a:lnSpc>
                <a:spcPts val="5729"/>
              </a:lnSpc>
              <a:buAutoNum type="arabicPeriod" startAt="1"/>
            </a:pPr>
            <a:r>
              <a:rPr lang="en-US" sz="3558" spc="174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 Context-aware answers.</a:t>
            </a:r>
          </a:p>
          <a:p>
            <a:pPr algn="l" marL="833057" indent="-416529" lvl="1">
              <a:lnSpc>
                <a:spcPts val="6212"/>
              </a:lnSpc>
              <a:buAutoNum type="arabicPeriod" startAt="1"/>
            </a:pPr>
            <a:r>
              <a:rPr lang="en-US" sz="3858" spc="189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Proper Knowledge .</a:t>
            </a:r>
          </a:p>
          <a:p>
            <a:pPr algn="l" marL="833057" indent="-416529" lvl="1">
              <a:lnSpc>
                <a:spcPts val="6212"/>
              </a:lnSpc>
              <a:buAutoNum type="arabicPeriod" startAt="1"/>
            </a:pPr>
            <a:r>
              <a:rPr lang="en-US" sz="3858" spc="189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No privacy / Security Issue.</a:t>
            </a:r>
          </a:p>
          <a:p>
            <a:pPr algn="l" marL="833057" indent="-416529" lvl="1">
              <a:lnSpc>
                <a:spcPts val="6212"/>
              </a:lnSpc>
              <a:buAutoNum type="arabicPeriod" startAt="1"/>
            </a:pPr>
            <a:r>
              <a:rPr lang="en-US" sz="3858" spc="189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Time.</a:t>
            </a:r>
          </a:p>
          <a:p>
            <a:pPr algn="l">
              <a:lnSpc>
                <a:spcPts val="6212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EEF4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0898" y="3396718"/>
            <a:ext cx="9387484" cy="1304790"/>
            <a:chOff x="0" y="0"/>
            <a:chExt cx="2472424" cy="3436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72424" cy="343648"/>
            </a:xfrm>
            <a:custGeom>
              <a:avLst/>
              <a:gdLst/>
              <a:ahLst/>
              <a:cxnLst/>
              <a:rect r="r" b="b" t="t" l="l"/>
              <a:pathLst>
                <a:path h="343648" w="2472424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9AC55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2472424" cy="457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Upload Documents (Unstructured Data)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10898" y="5198731"/>
            <a:ext cx="9387484" cy="1304790"/>
            <a:chOff x="0" y="0"/>
            <a:chExt cx="2472424" cy="3436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72424" cy="343648"/>
            </a:xfrm>
            <a:custGeom>
              <a:avLst/>
              <a:gdLst/>
              <a:ahLst/>
              <a:cxnLst/>
              <a:rect r="r" b="b" t="t" l="l"/>
              <a:pathLst>
                <a:path h="343648" w="2472424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F3932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14300"/>
              <a:ext cx="2472424" cy="457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Search Query (For Unstructured Data)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01373" y="7000744"/>
            <a:ext cx="9387484" cy="1304790"/>
            <a:chOff x="0" y="0"/>
            <a:chExt cx="2472424" cy="3436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72424" cy="343648"/>
            </a:xfrm>
            <a:custGeom>
              <a:avLst/>
              <a:gdLst/>
              <a:ahLst/>
              <a:cxnLst/>
              <a:rect r="r" b="b" t="t" l="l"/>
              <a:pathLst>
                <a:path h="343648" w="2472424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9AC55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14300"/>
              <a:ext cx="2472424" cy="457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Query the DataBase (Structured Data)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97146" y="1337881"/>
            <a:ext cx="11414988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6500" spc="318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API END POINTS IN OUR SOLUTION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4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22013" y="2219297"/>
            <a:ext cx="14989041" cy="9160286"/>
          </a:xfrm>
          <a:custGeom>
            <a:avLst/>
            <a:gdLst/>
            <a:ahLst/>
            <a:cxnLst/>
            <a:rect r="r" b="b" t="t" l="l"/>
            <a:pathLst>
              <a:path h="9160286" w="14989041">
                <a:moveTo>
                  <a:pt x="0" y="0"/>
                </a:moveTo>
                <a:lnTo>
                  <a:pt x="14989041" y="0"/>
                </a:lnTo>
                <a:lnTo>
                  <a:pt x="14989041" y="9160286"/>
                </a:lnTo>
                <a:lnTo>
                  <a:pt x="0" y="91602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801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1452823" y="769639"/>
            <a:ext cx="15382354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UPLOAD DOCUMENTS UNSTRUCTURED DATA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4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963" y="2319613"/>
            <a:ext cx="17985782" cy="7431224"/>
          </a:xfrm>
          <a:custGeom>
            <a:avLst/>
            <a:gdLst/>
            <a:ahLst/>
            <a:cxnLst/>
            <a:rect r="r" b="b" t="t" l="l"/>
            <a:pathLst>
              <a:path h="7431224" w="17985782">
                <a:moveTo>
                  <a:pt x="0" y="0"/>
                </a:moveTo>
                <a:lnTo>
                  <a:pt x="17985782" y="0"/>
                </a:lnTo>
                <a:lnTo>
                  <a:pt x="17985782" y="7431224"/>
                </a:lnTo>
                <a:lnTo>
                  <a:pt x="0" y="74312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430" r="-665" b="-9924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1615787" y="867148"/>
            <a:ext cx="15382354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SEARCH QUERY UNSTRUCTURED DATA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4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353" y="2675096"/>
            <a:ext cx="18334706" cy="6825778"/>
          </a:xfrm>
          <a:custGeom>
            <a:avLst/>
            <a:gdLst/>
            <a:ahLst/>
            <a:cxnLst/>
            <a:rect r="r" b="b" t="t" l="l"/>
            <a:pathLst>
              <a:path h="6825778" w="18334706">
                <a:moveTo>
                  <a:pt x="0" y="0"/>
                </a:moveTo>
                <a:lnTo>
                  <a:pt x="18334706" y="0"/>
                </a:lnTo>
                <a:lnTo>
                  <a:pt x="18334706" y="6825778"/>
                </a:lnTo>
                <a:lnTo>
                  <a:pt x="0" y="6825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272" r="0" b="-8909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1687484" y="867148"/>
            <a:ext cx="15382354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SEARCH QUERY STRUCTURED DATA</a:t>
            </a: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EEF4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549111"/>
            <a:ext cx="6220114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MORE FEATURES!!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104731" y="3793465"/>
            <a:ext cx="9387484" cy="1304790"/>
            <a:chOff x="0" y="0"/>
            <a:chExt cx="2472424" cy="3436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72424" cy="343648"/>
            </a:xfrm>
            <a:custGeom>
              <a:avLst/>
              <a:gdLst/>
              <a:ahLst/>
              <a:cxnLst/>
              <a:rect r="r" b="b" t="t" l="l"/>
              <a:pathLst>
                <a:path h="343648" w="2472424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9AC55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14300"/>
              <a:ext cx="2472424" cy="457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UI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104731" y="5172480"/>
            <a:ext cx="9387484" cy="1304790"/>
            <a:chOff x="0" y="0"/>
            <a:chExt cx="2472424" cy="3436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72424" cy="343648"/>
            </a:xfrm>
            <a:custGeom>
              <a:avLst/>
              <a:gdLst/>
              <a:ahLst/>
              <a:cxnLst/>
              <a:rect r="r" b="b" t="t" l="l"/>
              <a:pathLst>
                <a:path h="343648" w="2472424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F3932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14300"/>
              <a:ext cx="2472424" cy="457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Data Isolation and Security 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104731" y="6572520"/>
            <a:ext cx="9387484" cy="1304790"/>
            <a:chOff x="0" y="0"/>
            <a:chExt cx="2472424" cy="34364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72424" cy="343648"/>
            </a:xfrm>
            <a:custGeom>
              <a:avLst/>
              <a:gdLst/>
              <a:ahLst/>
              <a:cxnLst/>
              <a:rect r="r" b="b" t="t" l="l"/>
              <a:pathLst>
                <a:path h="343648" w="2472424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9AC55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14300"/>
              <a:ext cx="2472424" cy="457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Automated Test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104731" y="2399363"/>
            <a:ext cx="9387484" cy="1304790"/>
            <a:chOff x="0" y="0"/>
            <a:chExt cx="2472424" cy="34364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472424" cy="343648"/>
            </a:xfrm>
            <a:custGeom>
              <a:avLst/>
              <a:gdLst/>
              <a:ahLst/>
              <a:cxnLst/>
              <a:rect r="r" b="b" t="t" l="l"/>
              <a:pathLst>
                <a:path h="343648" w="2472424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F3932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14300"/>
              <a:ext cx="2472424" cy="457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Multi Orgnaization Management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104731" y="7953510"/>
            <a:ext cx="9387484" cy="1304790"/>
            <a:chOff x="0" y="0"/>
            <a:chExt cx="2472424" cy="34364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472424" cy="343648"/>
            </a:xfrm>
            <a:custGeom>
              <a:avLst/>
              <a:gdLst/>
              <a:ahLst/>
              <a:cxnLst/>
              <a:rect r="r" b="b" t="t" l="l"/>
              <a:pathLst>
                <a:path h="343648" w="2472424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F39324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14300"/>
              <a:ext cx="2472424" cy="4579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b="true" sz="350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Load Test</a:t>
              </a:r>
            </a:p>
          </p:txBody>
        </p:sp>
      </p:grp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4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32922" y="2663568"/>
            <a:ext cx="17022156" cy="4496310"/>
          </a:xfrm>
          <a:custGeom>
            <a:avLst/>
            <a:gdLst/>
            <a:ahLst/>
            <a:cxnLst/>
            <a:rect r="r" b="b" t="t" l="l"/>
            <a:pathLst>
              <a:path h="4496310" w="17022156">
                <a:moveTo>
                  <a:pt x="0" y="0"/>
                </a:moveTo>
                <a:lnTo>
                  <a:pt x="17022156" y="0"/>
                </a:lnTo>
                <a:lnTo>
                  <a:pt x="17022156" y="4496311"/>
                </a:lnTo>
                <a:lnTo>
                  <a:pt x="0" y="4496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23" t="-48781" r="-56178" b="-19002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46264" y="1019175"/>
            <a:ext cx="6395473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LOAD TEST RESULT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DAGq_BCA20Q</dc:identifier>
  <dcterms:modified xsi:type="dcterms:W3CDTF">2011-08-01T06:04:30Z</dcterms:modified>
  <cp:revision>1</cp:revision>
  <dc:title>AI-Powered Q&amp;A RAG Chatbot for Business Data</dc:title>
</cp:coreProperties>
</file>

<file path=docProps/thumbnail.jpeg>
</file>